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2" autoAdjust="0"/>
    <p:restoredTop sz="85230" autoAdjust="0"/>
  </p:normalViewPr>
  <p:slideViewPr>
    <p:cSldViewPr snapToGrid="0" snapToObjects="1">
      <p:cViewPr varScale="1">
        <p:scale>
          <a:sx n="94" d="100"/>
          <a:sy n="94" d="100"/>
        </p:scale>
        <p:origin x="1488" y="90"/>
      </p:cViewPr>
      <p:guideLst>
        <p:guide orient="horz" pos="2160"/>
        <p:guide pos="3840"/>
      </p:guideLst>
    </p:cSldViewPr>
  </p:slideViewPr>
  <p:outlineViewPr>
    <p:cViewPr>
      <p:scale>
        <a:sx n="33" d="100"/>
        <a:sy n="33" d="100"/>
      </p:scale>
      <p:origin x="0" y="-48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643805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3840173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9313173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panose="020B0604020104020204" pitchFamily="34" charset="0"/>
                <a:ea typeface="SF Pro" pitchFamily="2" charset="0"/>
                <a:cs typeface="SF Pro" pitchFamily="2" charset="0"/>
              </a:rPr>
              <a:t>Rafael Bilhão</a:t>
            </a:r>
          </a:p>
          <a:p>
            <a:r>
              <a:rPr lang="en-US" dirty="0">
                <a:solidFill>
                  <a:schemeClr val="bg2"/>
                </a:solidFill>
                <a:latin typeface="Abadi" panose="020B0604020104020204" pitchFamily="34" charset="0"/>
                <a:ea typeface="SF Pro" pitchFamily="2" charset="0"/>
                <a:cs typeface="SF Pro" pitchFamily="2" charset="0"/>
              </a:rPr>
              <a:t>August 1st,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32646" y="2410652"/>
            <a:ext cx="10326708" cy="316718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project aims to predict the success of SpaceX rocket launches. Data was collected from the SpaceX REST API and web scraping. After data wrangling and exploratory data analysis (EDA) using SQL and visualizations, we built and evaluated several classification models. The results indicate that launch site, payload mass, and orbit type are significant factors in determining launch success. An interactive dashboard was also developed to visualize these findings.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96257" y="2358842"/>
            <a:ext cx="10399486" cy="3127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b="1" dirty="0">
                <a:solidFill>
                  <a:schemeClr val="accent3">
                    <a:lumMod val="25000"/>
                  </a:schemeClr>
                </a:solidFill>
                <a:latin typeface="Abadi" panose="020B0604020104020204" pitchFamily="34" charset="0"/>
              </a:rPr>
              <a:t>Project Background: </a:t>
            </a:r>
            <a:r>
              <a:rPr lang="en-US" sz="2200" dirty="0">
                <a:solidFill>
                  <a:schemeClr val="accent3">
                    <a:lumMod val="25000"/>
                  </a:schemeClr>
                </a:solidFill>
                <a:latin typeface="Abadi" panose="020B0604020104020204" pitchFamily="34" charset="0"/>
              </a:rPr>
              <a:t>SpaceX has revolutionized the space industry with reusable rockets, significantly reducing launch costs. Analyzing historical launch data can provide valuable insights for future missions.</a:t>
            </a:r>
          </a:p>
          <a:p>
            <a:pPr>
              <a:spcBef>
                <a:spcPts val="1400"/>
              </a:spcBef>
            </a:pPr>
            <a:r>
              <a:rPr lang="en-US" sz="2200" b="1" dirty="0">
                <a:solidFill>
                  <a:schemeClr val="accent3">
                    <a:lumMod val="25000"/>
                  </a:schemeClr>
                </a:solidFill>
                <a:latin typeface="Abadi" panose="020B0604020104020204" pitchFamily="34" charset="0"/>
              </a:rPr>
              <a:t>Problem Statement: </a:t>
            </a:r>
            <a:r>
              <a:rPr lang="en-US" sz="2200" dirty="0">
                <a:solidFill>
                  <a:schemeClr val="accent3">
                    <a:lumMod val="25000"/>
                  </a:schemeClr>
                </a:solidFill>
                <a:latin typeface="Abadi" panose="020B0604020104020204" pitchFamily="34" charset="0"/>
              </a:rPr>
              <a:t>The primary goal is to build a machine learning model that can accurately predict if a Falcon 9 first stage will land successfully. This can help in determining the cost-effectiveness of a launch.</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b="1" dirty="0">
                <a:solidFill>
                  <a:schemeClr val="accent3">
                    <a:lumMod val="25000"/>
                  </a:schemeClr>
                </a:solidFill>
                <a:latin typeface="Abadi"/>
              </a:rPr>
              <a:t>Data collection</a:t>
            </a:r>
            <a:r>
              <a:rPr lang="en-US" sz="8800" dirty="0">
                <a:solidFill>
                  <a:schemeClr val="accent3">
                    <a:lumMod val="25000"/>
                  </a:schemeClr>
                </a:solidFill>
                <a:latin typeface="Abadi"/>
              </a:rPr>
              <a:t>: </a:t>
            </a:r>
            <a:r>
              <a:rPr lang="en-US" sz="8800" dirty="0">
                <a:solidFill>
                  <a:schemeClr val="tx1"/>
                </a:solidFill>
                <a:latin typeface="Abadi"/>
              </a:rPr>
              <a:t>Gathering data from the SpaceX API and a Wikipedia page.</a:t>
            </a:r>
          </a:p>
          <a:p>
            <a:pPr>
              <a:lnSpc>
                <a:spcPct val="120000"/>
              </a:lnSpc>
              <a:spcBef>
                <a:spcPts val="1400"/>
              </a:spcBef>
            </a:pPr>
            <a:r>
              <a:rPr lang="en-US" sz="9200" b="1" dirty="0">
                <a:solidFill>
                  <a:schemeClr val="accent3">
                    <a:lumMod val="25000"/>
                  </a:schemeClr>
                </a:solidFill>
                <a:latin typeface="Abadi"/>
              </a:rPr>
              <a:t>Data wrangling</a:t>
            </a:r>
            <a:r>
              <a:rPr lang="en-US" sz="9200" dirty="0">
                <a:solidFill>
                  <a:schemeClr val="accent3">
                    <a:lumMod val="25000"/>
                  </a:schemeClr>
                </a:solidFill>
                <a:latin typeface="Abadi"/>
              </a:rPr>
              <a:t>: Cleaning and preprocessing the collected data. </a:t>
            </a:r>
          </a:p>
          <a:p>
            <a:pPr>
              <a:lnSpc>
                <a:spcPct val="120000"/>
              </a:lnSpc>
              <a:spcBef>
                <a:spcPts val="1400"/>
              </a:spcBef>
            </a:pPr>
            <a:r>
              <a:rPr lang="en-US" sz="8800" b="1" dirty="0">
                <a:solidFill>
                  <a:schemeClr val="accent3">
                    <a:lumMod val="25000"/>
                  </a:schemeClr>
                </a:solidFill>
                <a:latin typeface="Abadi"/>
              </a:rPr>
              <a:t>Exploratory Data Analysis (EDA)</a:t>
            </a:r>
            <a:r>
              <a:rPr lang="en-US" sz="8800" dirty="0">
                <a:solidFill>
                  <a:schemeClr val="accent3">
                    <a:lumMod val="25000"/>
                  </a:schemeClr>
                </a:solidFill>
                <a:latin typeface="Abadi"/>
              </a:rPr>
              <a:t>: Using SQL and Python libraries to uncover patterns and relationships.</a:t>
            </a:r>
          </a:p>
          <a:p>
            <a:pPr>
              <a:lnSpc>
                <a:spcPct val="120000"/>
              </a:lnSpc>
              <a:spcBef>
                <a:spcPts val="1400"/>
              </a:spcBef>
            </a:pPr>
            <a:r>
              <a:rPr lang="en-US" sz="8800" b="1" dirty="0">
                <a:solidFill>
                  <a:schemeClr val="accent3">
                    <a:lumMod val="25000"/>
                  </a:schemeClr>
                </a:solidFill>
                <a:latin typeface="Abadi"/>
              </a:rPr>
              <a:t>Interactive Visual Analytics</a:t>
            </a:r>
            <a:r>
              <a:rPr lang="en-US" sz="8800" dirty="0">
                <a:solidFill>
                  <a:schemeClr val="accent3">
                    <a:lumMod val="25000"/>
                  </a:schemeClr>
                </a:solidFill>
                <a:latin typeface="Abadi"/>
              </a:rPr>
              <a:t>: Building interactive maps with Folium and a dashboard with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b="1" dirty="0">
                <a:solidFill>
                  <a:schemeClr val="accent3">
                    <a:lumMod val="25000"/>
                  </a:schemeClr>
                </a:solidFill>
                <a:latin typeface="Abadi"/>
              </a:rPr>
              <a:t>Predictive Analysis</a:t>
            </a:r>
            <a:r>
              <a:rPr lang="en-US" sz="8800" dirty="0">
                <a:solidFill>
                  <a:schemeClr val="accent3">
                    <a:lumMod val="25000"/>
                  </a:schemeClr>
                </a:solidFill>
                <a:latin typeface="Abadi"/>
              </a:rPr>
              <a:t>: Building, tuning, and evaluating classification models to predict launch success.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1162</TotalTime>
  <Words>1500</Words>
  <Application>Microsoft Office PowerPoint</Application>
  <PresentationFormat>Widescreen</PresentationFormat>
  <Paragraphs>232</Paragraphs>
  <Slides>47</Slides>
  <Notes>7</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47</vt:i4>
      </vt:variant>
    </vt:vector>
  </HeadingPairs>
  <TitlesOfParts>
    <vt:vector size="52" baseType="lpstr">
      <vt:lpstr>Abadi</vt:lpstr>
      <vt:lpstr>Arial</vt:lpstr>
      <vt:lpstr>Calibri</vt:lpstr>
      <vt:lpstr>IBM Plex Mono SemiBold</vt:lpstr>
      <vt:lpstr>Custom Design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Rafael Bilhão</cp:lastModifiedBy>
  <cp:revision>201</cp:revision>
  <dcterms:created xsi:type="dcterms:W3CDTF">2021-04-29T18:58:34Z</dcterms:created>
  <dcterms:modified xsi:type="dcterms:W3CDTF">2025-08-02T13:57:36Z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